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8" r:id="rId17"/>
    <p:sldId id="274" r:id="rId18"/>
    <p:sldId id="275" r:id="rId19"/>
    <p:sldId id="287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71" r:id="rId31"/>
    <p:sldId id="272" r:id="rId32"/>
    <p:sldId id="273" r:id="rId33"/>
    <p:sldId id="27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48D419CA-488A-4E91-9B23-1BA28C9509DB}">
          <p14:sldIdLst>
            <p14:sldId id="256"/>
            <p14:sldId id="257"/>
            <p14:sldId id="258"/>
            <p14:sldId id="270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88"/>
            <p14:sldId id="274"/>
            <p14:sldId id="275"/>
            <p14:sldId id="287"/>
            <p14:sldId id="276"/>
            <p14:sldId id="277"/>
            <p14:sldId id="279"/>
            <p14:sldId id="280"/>
            <p14:sldId id="281"/>
            <p14:sldId id="282"/>
          </p14:sldIdLst>
        </p14:section>
        <p14:section name="Sekcija bez naslova" id="{7E6D82EA-F070-4753-972B-0A07D30526E3}">
          <p14:sldIdLst>
            <p14:sldId id="283"/>
            <p14:sldId id="284"/>
            <p14:sldId id="285"/>
            <p14:sldId id="286"/>
            <p14:sldId id="271"/>
            <p14:sldId id="272"/>
            <p14:sldId id="273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>
        <p:scale>
          <a:sx n="59" d="100"/>
          <a:sy n="59" d="100"/>
        </p:scale>
        <p:origin x="384" y="3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66275" y="448675"/>
            <a:ext cx="10872538" cy="1641490"/>
          </a:xfrm>
        </p:spPr>
        <p:txBody>
          <a:bodyPr/>
          <a:lstStyle/>
          <a:p>
            <a:r>
              <a:rPr lang="hr-HR" dirty="0" smtClean="0"/>
              <a:t>SPORTSKI PROGRAM 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80145" y="1860884"/>
            <a:ext cx="8951496" cy="490086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hr-HR" sz="9800" dirty="0" smtClean="0"/>
              <a:t>DJEČJI VRTIĆ GROZDIĆ</a:t>
            </a:r>
          </a:p>
          <a:p>
            <a:pPr algn="ctr"/>
            <a:endParaRPr lang="hr-HR" sz="5400" dirty="0" smtClean="0"/>
          </a:p>
          <a:p>
            <a:pPr algn="ctr"/>
            <a:endParaRPr lang="hr-HR" sz="5400" dirty="0" smtClean="0"/>
          </a:p>
          <a:p>
            <a:pPr algn="ctr"/>
            <a:endParaRPr lang="hr-HR" sz="5400" dirty="0" smtClean="0"/>
          </a:p>
          <a:p>
            <a:pPr algn="ctr"/>
            <a:endParaRPr lang="hr-HR" sz="5400" dirty="0" smtClean="0"/>
          </a:p>
          <a:p>
            <a:pPr algn="ctr"/>
            <a:endParaRPr lang="hr-HR" sz="5400" dirty="0"/>
          </a:p>
          <a:p>
            <a:pPr algn="ctr"/>
            <a:endParaRPr lang="hr-HR" sz="5400" dirty="0"/>
          </a:p>
          <a:p>
            <a:pPr algn="ctr"/>
            <a:r>
              <a:rPr lang="hr-HR" sz="5400" dirty="0" smtClean="0"/>
              <a:t>KUTJEVO, 2023.</a:t>
            </a:r>
          </a:p>
        </p:txBody>
      </p:sp>
    </p:spTree>
    <p:extLst>
      <p:ext uri="{BB962C8B-B14F-4D97-AF65-F5344CB8AC3E}">
        <p14:creationId xmlns:p14="http://schemas.microsoft.com/office/powerpoint/2010/main" val="269876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0789" y="156577"/>
            <a:ext cx="10515600" cy="1325563"/>
          </a:xfrm>
        </p:spPr>
        <p:txBody>
          <a:bodyPr/>
          <a:lstStyle/>
          <a:p>
            <a:r>
              <a:rPr lang="hr-HR" dirty="0" smtClean="0"/>
              <a:t>ZADAĆE PROGRAMA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6442" y="1482140"/>
            <a:ext cx="3548253" cy="4351338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 smtClean="0">
                <a:latin typeface="Arial Narrow" panose="020B0606020202030204" pitchFamily="34" charset="0"/>
              </a:rPr>
              <a:t>Zadovoljiti </a:t>
            </a:r>
            <a:r>
              <a:rPr lang="hr-HR" dirty="0">
                <a:latin typeface="Arial Narrow" panose="020B0606020202030204" pitchFamily="34" charset="0"/>
              </a:rPr>
              <a:t>djetetovu potrebu za igrom i druženjem te razvijati </a:t>
            </a:r>
            <a:r>
              <a:rPr lang="hr-HR" dirty="0" smtClean="0">
                <a:latin typeface="Arial Narrow" panose="020B0606020202030204" pitchFamily="34" charset="0"/>
              </a:rPr>
              <a:t>sposobnosti, suradnje</a:t>
            </a:r>
            <a:r>
              <a:rPr lang="hr-HR" dirty="0">
                <a:latin typeface="Arial Narrow" panose="020B0606020202030204" pitchFamily="34" charset="0"/>
              </a:rPr>
              <a:t>, ustrajnosti i poštivanja pravila igre.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5" y="1440028"/>
            <a:ext cx="3486150" cy="464820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1482140"/>
            <a:ext cx="3422984" cy="45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29" y="0"/>
            <a:ext cx="51435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4537" y="212725"/>
            <a:ext cx="5140492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ZADAĆE PROGRAMA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20000" y="1825625"/>
            <a:ext cx="3283558" cy="348431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hr-HR" dirty="0" smtClean="0"/>
          </a:p>
          <a:p>
            <a:r>
              <a:rPr lang="hr-HR" dirty="0" smtClean="0">
                <a:latin typeface="Arial Narrow" panose="020B0606020202030204" pitchFamily="34" charset="0"/>
              </a:rPr>
              <a:t>Proširivanje </a:t>
            </a:r>
            <a:r>
              <a:rPr lang="hr-HR" dirty="0">
                <a:latin typeface="Arial Narrow" panose="020B0606020202030204" pitchFamily="34" charset="0"/>
              </a:rPr>
              <a:t>djetetove spoznaje o različitim vrstama sporta, njegovoj koristi </a:t>
            </a:r>
            <a:r>
              <a:rPr lang="hr-HR" dirty="0" smtClean="0">
                <a:latin typeface="Arial Narrow" panose="020B0606020202030204" pitchFamily="34" charset="0"/>
              </a:rPr>
              <a:t>i značenju </a:t>
            </a:r>
            <a:r>
              <a:rPr lang="hr-HR" dirty="0">
                <a:latin typeface="Arial Narrow" panose="020B0606020202030204" pitchFamily="34" charset="0"/>
              </a:rPr>
              <a:t>u životu čovjeka.</a:t>
            </a:r>
          </a:p>
        </p:txBody>
      </p:sp>
    </p:spTree>
    <p:extLst>
      <p:ext uri="{BB962C8B-B14F-4D97-AF65-F5344CB8AC3E}">
        <p14:creationId xmlns:p14="http://schemas.microsoft.com/office/powerpoint/2010/main" val="123259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 I PROGRAM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>
                <a:latin typeface="Arial Narrow" panose="020B0606020202030204" pitchFamily="34" charset="0"/>
              </a:rPr>
              <a:t>Plan i program je prilagođen posebno za svaku dobnu skupinu</a:t>
            </a:r>
          </a:p>
          <a:p>
            <a:r>
              <a:rPr lang="hr-HR" dirty="0">
                <a:latin typeface="Arial Narrow" panose="020B0606020202030204" pitchFamily="34" charset="0"/>
              </a:rPr>
              <a:t>Neki od sadržaja za mlađu jasličku skupinu gdje dominantno prevladavaju</a:t>
            </a:r>
          </a:p>
          <a:p>
            <a:r>
              <a:rPr lang="hr-HR" dirty="0">
                <a:latin typeface="Arial Narrow" panose="020B0606020202030204" pitchFamily="34" charset="0"/>
              </a:rPr>
              <a:t>biotička motorička znanja su:</a:t>
            </a:r>
          </a:p>
          <a:p>
            <a:r>
              <a:rPr lang="hr-HR" dirty="0">
                <a:latin typeface="Arial Narrow" panose="020B0606020202030204" pitchFamily="34" charset="0"/>
              </a:rPr>
              <a:t>1. Hodanja</a:t>
            </a:r>
          </a:p>
          <a:p>
            <a:r>
              <a:rPr lang="hr-HR" dirty="0">
                <a:latin typeface="Arial Narrow" panose="020B0606020202030204" pitchFamily="34" charset="0"/>
              </a:rPr>
              <a:t>• Hodanje u vrsti, u koloni</a:t>
            </a:r>
          </a:p>
          <a:p>
            <a:r>
              <a:rPr lang="hr-HR" dirty="0">
                <a:latin typeface="Arial Narrow" panose="020B0606020202030204" pitchFamily="34" charset="0"/>
              </a:rPr>
              <a:t>• Hodanje pravocrtno, vijugavo, s promjenom smjera kretanja</a:t>
            </a:r>
          </a:p>
          <a:p>
            <a:r>
              <a:rPr lang="hr-HR" dirty="0">
                <a:latin typeface="Arial Narrow" panose="020B0606020202030204" pitchFamily="34" charset="0"/>
              </a:rPr>
              <a:t>• Hodanje preko prepreka, oko prepreka, po preprekama</a:t>
            </a:r>
          </a:p>
          <a:p>
            <a:r>
              <a:rPr lang="hr-HR" dirty="0">
                <a:latin typeface="Arial Narrow" panose="020B0606020202030204" pitchFamily="34" charset="0"/>
              </a:rPr>
              <a:t>2. Skokovi</a:t>
            </a:r>
          </a:p>
          <a:p>
            <a:r>
              <a:rPr lang="hr-HR" dirty="0">
                <a:latin typeface="Arial Narrow" panose="020B0606020202030204" pitchFamily="34" charset="0"/>
              </a:rPr>
              <a:t>• Skokovi u mjestu i kretanju</a:t>
            </a:r>
          </a:p>
          <a:p>
            <a:r>
              <a:rPr lang="hr-HR" dirty="0">
                <a:latin typeface="Arial Narrow" panose="020B0606020202030204" pitchFamily="34" charset="0"/>
              </a:rPr>
              <a:t>• Skokovi pravocrtno i s promjenom smjera kretanja</a:t>
            </a:r>
          </a:p>
          <a:p>
            <a:r>
              <a:rPr lang="hr-HR" dirty="0">
                <a:latin typeface="Arial Narrow" panose="020B0606020202030204" pitchFamily="34" charset="0"/>
              </a:rPr>
              <a:t>• Skokovi preko prepreka </a:t>
            </a:r>
          </a:p>
        </p:txBody>
      </p:sp>
    </p:spTree>
    <p:extLst>
      <p:ext uri="{BB962C8B-B14F-4D97-AF65-F5344CB8AC3E}">
        <p14:creationId xmlns:p14="http://schemas.microsoft.com/office/powerpoint/2010/main" val="20665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 I PROGRAM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Neki od sadržaja za mlađu vrtićku skupinu gdje </a:t>
            </a:r>
            <a:r>
              <a:rPr lang="hr-HR" dirty="0" smtClean="0">
                <a:latin typeface="Arial Narrow" panose="020B0606020202030204" pitchFamily="34" charset="0"/>
              </a:rPr>
              <a:t>prevladavaju prilagođena </a:t>
            </a:r>
            <a:r>
              <a:rPr lang="hr-HR" dirty="0">
                <a:latin typeface="Arial Narrow" panose="020B0606020202030204" pitchFamily="34" charset="0"/>
              </a:rPr>
              <a:t>biotička motorička znanja su:</a:t>
            </a:r>
          </a:p>
          <a:p>
            <a:r>
              <a:rPr lang="hr-HR" dirty="0" smtClean="0">
                <a:latin typeface="Arial Narrow" panose="020B0606020202030204" pitchFamily="34" charset="0"/>
              </a:rPr>
              <a:t> </a:t>
            </a:r>
            <a:r>
              <a:rPr lang="hr-HR" b="1" dirty="0">
                <a:latin typeface="Arial Narrow" panose="020B0606020202030204" pitchFamily="34" charset="0"/>
              </a:rPr>
              <a:t>Motorički zadaci s loptom</a:t>
            </a:r>
          </a:p>
          <a:p>
            <a:r>
              <a:rPr lang="hr-HR" dirty="0">
                <a:latin typeface="Arial Narrow" panose="020B0606020202030204" pitchFamily="34" charset="0"/>
              </a:rPr>
              <a:t>• Bacanje lopte dvjema rukama udalj, uvis, preko prepreke, ispod </a:t>
            </a:r>
            <a:r>
              <a:rPr lang="hr-HR" dirty="0" smtClean="0">
                <a:latin typeface="Arial Narrow" panose="020B0606020202030204" pitchFamily="34" charset="0"/>
              </a:rPr>
              <a:t>prepreke, kroz </a:t>
            </a:r>
            <a:r>
              <a:rPr lang="hr-HR" dirty="0">
                <a:latin typeface="Arial Narrow" panose="020B0606020202030204" pitchFamily="34" charset="0"/>
              </a:rPr>
              <a:t>prepreku</a:t>
            </a:r>
          </a:p>
          <a:p>
            <a:r>
              <a:rPr lang="hr-HR" dirty="0">
                <a:latin typeface="Arial Narrow" panose="020B0606020202030204" pitchFamily="34" charset="0"/>
              </a:rPr>
              <a:t>• Bacanje lopte jednom rukom udalj, uvis, preko prepreke, ispod </a:t>
            </a:r>
            <a:r>
              <a:rPr lang="hr-HR" dirty="0" smtClean="0">
                <a:latin typeface="Arial Narrow" panose="020B0606020202030204" pitchFamily="34" charset="0"/>
              </a:rPr>
              <a:t>prepreke, kroz </a:t>
            </a:r>
            <a:r>
              <a:rPr lang="hr-HR" dirty="0">
                <a:latin typeface="Arial Narrow" panose="020B0606020202030204" pitchFamily="34" charset="0"/>
              </a:rPr>
              <a:t>prepreku</a:t>
            </a:r>
          </a:p>
          <a:p>
            <a:r>
              <a:rPr lang="hr-HR" dirty="0">
                <a:latin typeface="Arial Narrow" panose="020B0606020202030204" pitchFamily="34" charset="0"/>
              </a:rPr>
              <a:t>• Dodavanje s različitih udaljenosti dvjema rukama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307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 I PROGRAM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Arial Narrow" panose="020B0606020202030204" pitchFamily="34" charset="0"/>
              </a:rPr>
              <a:t>Neki od sadržaja za stariju vrtićku skupinu gdje </a:t>
            </a:r>
            <a:r>
              <a:rPr lang="hr-HR" dirty="0" smtClean="0">
                <a:latin typeface="Arial Narrow" panose="020B0606020202030204" pitchFamily="34" charset="0"/>
              </a:rPr>
              <a:t> prevladavaju jednostavnija </a:t>
            </a:r>
            <a:r>
              <a:rPr lang="hr-HR" dirty="0">
                <a:latin typeface="Arial Narrow" panose="020B0606020202030204" pitchFamily="34" charset="0"/>
              </a:rPr>
              <a:t>kineziološka motorička znanja su</a:t>
            </a:r>
            <a:r>
              <a:rPr lang="hr-HR" dirty="0" smtClean="0">
                <a:latin typeface="Arial Narrow" panose="020B0606020202030204" pitchFamily="34" charset="0"/>
              </a:rPr>
              <a:t>:</a:t>
            </a:r>
          </a:p>
          <a:p>
            <a:r>
              <a:rPr lang="hr-HR" b="1" i="1" dirty="0" smtClean="0">
                <a:latin typeface="Arial Narrow" panose="020B0606020202030204" pitchFamily="34" charset="0"/>
              </a:rPr>
              <a:t>Košarka </a:t>
            </a:r>
            <a:r>
              <a:rPr lang="hr-HR" dirty="0" smtClean="0">
                <a:latin typeface="Arial Narrow" panose="020B0606020202030204" pitchFamily="34" charset="0"/>
              </a:rPr>
              <a:t>( hvatanje lopte i bacanje, dodavanje lopte iznad glave)</a:t>
            </a:r>
          </a:p>
          <a:p>
            <a:r>
              <a:rPr lang="hr-HR" b="1" i="1" dirty="0">
                <a:latin typeface="Arial Narrow" panose="020B0606020202030204" pitchFamily="34" charset="0"/>
              </a:rPr>
              <a:t>Gimnastika </a:t>
            </a:r>
            <a:r>
              <a:rPr lang="hr-HR" dirty="0">
                <a:latin typeface="Arial Narrow" panose="020B0606020202030204" pitchFamily="34" charset="0"/>
              </a:rPr>
              <a:t>(Hodanje četveronoške naprijed, </a:t>
            </a:r>
            <a:r>
              <a:rPr lang="hr-HR" dirty="0" smtClean="0">
                <a:latin typeface="Arial Narrow" panose="020B0606020202030204" pitchFamily="34" charset="0"/>
              </a:rPr>
              <a:t>nazad, kotrljanje </a:t>
            </a:r>
            <a:r>
              <a:rPr lang="hr-HR" dirty="0">
                <a:latin typeface="Arial Narrow" panose="020B0606020202030204" pitchFamily="34" charset="0"/>
              </a:rPr>
              <a:t>oko uzdužne </a:t>
            </a:r>
            <a:r>
              <a:rPr lang="hr-HR" dirty="0" smtClean="0">
                <a:latin typeface="Arial Narrow" panose="020B0606020202030204" pitchFamily="34" charset="0"/>
              </a:rPr>
              <a:t>osi, hodanje </a:t>
            </a:r>
            <a:r>
              <a:rPr lang="hr-HR" dirty="0">
                <a:latin typeface="Arial Narrow" panose="020B0606020202030204" pitchFamily="34" charset="0"/>
              </a:rPr>
              <a:t>četveronoške u uporu pred </a:t>
            </a:r>
            <a:r>
              <a:rPr lang="hr-HR" dirty="0" smtClean="0">
                <a:latin typeface="Arial Narrow" panose="020B0606020202030204" pitchFamily="34" charset="0"/>
              </a:rPr>
              <a:t>rukama)</a:t>
            </a:r>
          </a:p>
          <a:p>
            <a:r>
              <a:rPr lang="hr-HR" b="1" i="1" dirty="0" smtClean="0">
                <a:latin typeface="Arial Narrow" panose="020B0606020202030204" pitchFamily="34" charset="0"/>
              </a:rPr>
              <a:t>Nogomet </a:t>
            </a:r>
            <a:r>
              <a:rPr lang="hr-HR" dirty="0" smtClean="0">
                <a:latin typeface="Arial Narrow" panose="020B0606020202030204" pitchFamily="34" charset="0"/>
              </a:rPr>
              <a:t>(dodavanje lopte, primanje lopte, vođenje lopte, šutiranje lopte)</a:t>
            </a:r>
          </a:p>
          <a:p>
            <a:r>
              <a:rPr lang="hr-HR" b="1" i="1" dirty="0" smtClean="0">
                <a:latin typeface="Arial Narrow" panose="020B0606020202030204" pitchFamily="34" charset="0"/>
              </a:rPr>
              <a:t>Rukomet </a:t>
            </a:r>
            <a:r>
              <a:rPr lang="hr-HR" dirty="0" smtClean="0">
                <a:latin typeface="Arial Narrow" panose="020B0606020202030204" pitchFamily="34" charset="0"/>
              </a:rPr>
              <a:t>(vođenja lopte, dodavanja lopte, šutiranja lopte, hvatanje lopte)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37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" y="184484"/>
            <a:ext cx="5143500" cy="646496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49257" y="1596188"/>
            <a:ext cx="5841426" cy="390700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lvl="1"/>
            <a:endParaRPr lang="hr-HR" sz="3200" dirty="0" smtClean="0">
              <a:latin typeface="Arial Narrow" panose="020B0606020202030204" pitchFamily="34" charset="0"/>
            </a:endParaRPr>
          </a:p>
          <a:p>
            <a:pPr lvl="1"/>
            <a:r>
              <a:rPr lang="hr-HR" sz="2800" dirty="0" smtClean="0">
                <a:latin typeface="Arial Narrow" panose="020B0606020202030204" pitchFamily="34" charset="0"/>
              </a:rPr>
              <a:t>Sportske </a:t>
            </a:r>
            <a:r>
              <a:rPr lang="hr-HR" sz="2800" dirty="0" smtClean="0">
                <a:latin typeface="Arial Narrow" panose="020B0606020202030204" pitchFamily="34" charset="0"/>
              </a:rPr>
              <a:t>aktivnosti imaju važan faktor u razvoju djeteta</a:t>
            </a:r>
            <a:r>
              <a:rPr lang="hr-HR" sz="2800" dirty="0" smtClean="0">
                <a:latin typeface="Arial Narrow" panose="020B0606020202030204" pitchFamily="34" charset="0"/>
              </a:rPr>
              <a:t>.</a:t>
            </a:r>
          </a:p>
          <a:p>
            <a:pPr lvl="1"/>
            <a:endParaRPr lang="hr-HR" sz="3200" dirty="0" smtClean="0">
              <a:latin typeface="Arial Narrow" panose="020B0606020202030204" pitchFamily="34" charset="0"/>
            </a:endParaRPr>
          </a:p>
          <a:p>
            <a:pPr lvl="1"/>
            <a:r>
              <a:rPr lang="hr-HR" sz="2800" dirty="0" smtClean="0">
                <a:latin typeface="Arial Narrow" panose="020B0606020202030204" pitchFamily="34" charset="0"/>
              </a:rPr>
              <a:t>Sportski program utječe na antropološka obilježja djeteta  i potiče razvoj djece u kvalitetne osobe.</a:t>
            </a:r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6755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SMO RADILI?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latin typeface="Arial Narrow" panose="020B0606020202030204" pitchFamily="34" charset="0"/>
              </a:rPr>
              <a:t>U nastavku slijede primjeri aktivnosti koje su se provodile  </a:t>
            </a:r>
            <a:endParaRPr lang="hr-HR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450">
            <a:off x="287966" y="860329"/>
            <a:ext cx="4281863" cy="5798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48" y="581368"/>
            <a:ext cx="4266196" cy="568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658">
            <a:off x="7381084" y="834883"/>
            <a:ext cx="4224465" cy="577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6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850"/>
            <a:ext cx="4127395" cy="562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59" y="600850"/>
            <a:ext cx="4117959" cy="562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04" y="600850"/>
            <a:ext cx="4166373" cy="562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94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41" y="258618"/>
            <a:ext cx="4003119" cy="629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98" y="258618"/>
            <a:ext cx="4007081" cy="629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" y="258618"/>
            <a:ext cx="4864657" cy="629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3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65" y="752"/>
            <a:ext cx="5142936" cy="685724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9126" y="204328"/>
            <a:ext cx="10515600" cy="1325563"/>
          </a:xfrm>
        </p:spPr>
        <p:txBody>
          <a:bodyPr/>
          <a:lstStyle/>
          <a:p>
            <a:r>
              <a:rPr lang="hr-HR" dirty="0" smtClean="0"/>
              <a:t>SADRŽAJ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9126" y="1472699"/>
            <a:ext cx="9861352" cy="4351338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 smtClean="0">
                <a:latin typeface="Arial Narrow" panose="020B0606020202030204" pitchFamily="34" charset="0"/>
              </a:rPr>
              <a:t>SPORTSKI </a:t>
            </a:r>
            <a:r>
              <a:rPr lang="hr-HR" dirty="0" smtClean="0">
                <a:latin typeface="Arial Narrow" panose="020B0606020202030204" pitchFamily="34" charset="0"/>
              </a:rPr>
              <a:t>PROGRAM</a:t>
            </a:r>
          </a:p>
          <a:p>
            <a:endParaRPr lang="hr-HR" dirty="0" smtClean="0">
              <a:latin typeface="Arial Narrow" panose="020B0606020202030204" pitchFamily="34" charset="0"/>
            </a:endParaRPr>
          </a:p>
          <a:p>
            <a:r>
              <a:rPr lang="hr-HR" dirty="0" smtClean="0">
                <a:latin typeface="Arial Narrow" panose="020B0606020202030204" pitchFamily="34" charset="0"/>
              </a:rPr>
              <a:t>CILJEVI I ZADAĆE SPORTSKOG PROGRAMA</a:t>
            </a:r>
          </a:p>
          <a:p>
            <a:endParaRPr lang="hr-HR" dirty="0" smtClean="0">
              <a:latin typeface="Arial Narrow" panose="020B0606020202030204" pitchFamily="34" charset="0"/>
            </a:endParaRPr>
          </a:p>
          <a:p>
            <a:r>
              <a:rPr lang="hr-HR" dirty="0" smtClean="0">
                <a:latin typeface="Arial Narrow" panose="020B0606020202030204" pitchFamily="34" charset="0"/>
              </a:rPr>
              <a:t>PLAN I PROGRAM</a:t>
            </a:r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30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65" y="1155866"/>
            <a:ext cx="326350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0" y="734938"/>
            <a:ext cx="3781914" cy="513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57" y="667669"/>
            <a:ext cx="3902469" cy="520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4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83645"/>
            <a:ext cx="5321382" cy="668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8" y="3501962"/>
            <a:ext cx="4916249" cy="327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7" y="83645"/>
            <a:ext cx="4891940" cy="341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3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2811" cy="685799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11" y="0"/>
            <a:ext cx="5509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1877" cy="685799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76" y="0"/>
            <a:ext cx="6150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" y="868914"/>
            <a:ext cx="3562110" cy="529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595" y="868915"/>
            <a:ext cx="3555333" cy="532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98" y="846034"/>
            <a:ext cx="4245981" cy="534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2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10"/>
            <a:ext cx="4892842" cy="571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84" y="874295"/>
            <a:ext cx="7435516" cy="598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" y="12032"/>
            <a:ext cx="11927305" cy="684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68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168442"/>
            <a:ext cx="5791200" cy="6448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69" y="272716"/>
            <a:ext cx="5615741" cy="634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288758"/>
            <a:ext cx="11189369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9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15" y="242139"/>
            <a:ext cx="4645726" cy="632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66" y="242139"/>
            <a:ext cx="4796589" cy="639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8915" y="203283"/>
            <a:ext cx="10515600" cy="1325563"/>
          </a:xfrm>
        </p:spPr>
        <p:txBody>
          <a:bodyPr/>
          <a:lstStyle/>
          <a:p>
            <a:r>
              <a:rPr lang="hr-HR" dirty="0" smtClean="0"/>
              <a:t>SPORTSKI PROGRAM</a:t>
            </a:r>
            <a:endParaRPr lang="hr-HR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>
          <a:xfrm>
            <a:off x="157474" y="1528846"/>
            <a:ext cx="6207231" cy="4351338"/>
          </a:xfrm>
        </p:spPr>
        <p:txBody>
          <a:bodyPr/>
          <a:lstStyle/>
          <a:p>
            <a:endParaRPr lang="hr-HR" dirty="0" smtClean="0"/>
          </a:p>
          <a:p>
            <a:pPr algn="just"/>
            <a:r>
              <a:rPr lang="hr-HR" dirty="0" smtClean="0">
                <a:latin typeface="Arial Narrow" panose="020B0606020202030204" pitchFamily="34" charset="0"/>
              </a:rPr>
              <a:t>Program </a:t>
            </a:r>
            <a:r>
              <a:rPr lang="hr-HR" dirty="0" smtClean="0">
                <a:latin typeface="Arial Narrow" panose="020B0606020202030204" pitchFamily="34" charset="0"/>
              </a:rPr>
              <a:t>u kojem </a:t>
            </a:r>
            <a:r>
              <a:rPr lang="hr-HR" dirty="0">
                <a:latin typeface="Arial Narrow" panose="020B0606020202030204" pitchFamily="34" charset="0"/>
              </a:rPr>
              <a:t>najmlađi kreću svojim prvim sportskim koracima i kroz veliki izbor igara upoznaju osnove različitih sportova</a:t>
            </a:r>
            <a:r>
              <a:rPr lang="hr-HR" dirty="0" smtClean="0">
                <a:latin typeface="Arial Narrow" panose="020B0606020202030204" pitchFamily="34" charset="0"/>
              </a:rPr>
              <a:t>.</a:t>
            </a:r>
          </a:p>
          <a:p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7799" y="987926"/>
            <a:ext cx="6363367" cy="477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54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" y="0"/>
            <a:ext cx="10515600" cy="1325563"/>
          </a:xfrm>
        </p:spPr>
        <p:txBody>
          <a:bodyPr/>
          <a:lstStyle/>
          <a:p>
            <a:r>
              <a:rPr lang="hr-HR" dirty="0" smtClean="0"/>
              <a:t>ULOGA RODITELJA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06808" y="2178532"/>
            <a:ext cx="6079426" cy="268263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 smtClean="0">
                <a:latin typeface="Arial Narrow" panose="020B0606020202030204" pitchFamily="34" charset="0"/>
              </a:rPr>
              <a:t>Roditelj</a:t>
            </a:r>
            <a:r>
              <a:rPr lang="hr-HR" dirty="0" smtClean="0">
                <a:latin typeface="Arial Narrow" panose="020B0606020202030204" pitchFamily="34" charset="0"/>
              </a:rPr>
              <a:t>, kao i odgojitelj i kineziolog treba biti osoba koja će motivirati dijete na tjelesnu aktivnost, te promicati zdrav i aktivan način </a:t>
            </a:r>
            <a:r>
              <a:rPr lang="hr-HR" dirty="0" smtClean="0">
                <a:latin typeface="Arial Narrow" panose="020B0606020202030204" pitchFamily="34" charset="0"/>
              </a:rPr>
              <a:t>života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2" y="152399"/>
            <a:ext cx="4873792" cy="649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20000" y="2219569"/>
            <a:ext cx="9796653" cy="43175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4000" dirty="0" smtClean="0">
                <a:latin typeface="Arial Narrow" panose="020B0606020202030204" pitchFamily="34" charset="0"/>
              </a:rPr>
              <a:t>SPORTSKE AKTIVNOSTI BI TREBALE BITI SVAKODNEVNICA NAŠEG ŽIVOTA. SPORT NAS POTIČE I MOTIVIRA NA DALJNJE USPJEHE I POSTIZANJE CILJEVA</a:t>
            </a:r>
            <a:endParaRPr lang="hr-HR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44062" y="1153502"/>
            <a:ext cx="10525369" cy="435133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hr-HR" b="1" i="1" dirty="0" smtClean="0"/>
          </a:p>
          <a:p>
            <a:pPr marL="0" indent="0" algn="ctr">
              <a:buNone/>
            </a:pPr>
            <a:endParaRPr lang="hr-HR" b="1" i="1" dirty="0"/>
          </a:p>
          <a:p>
            <a:pPr marL="0" indent="0" algn="ctr">
              <a:buNone/>
            </a:pPr>
            <a:r>
              <a:rPr lang="hr-HR" b="1" i="1" dirty="0" smtClean="0"/>
              <a:t>„</a:t>
            </a:r>
            <a:r>
              <a:rPr lang="hr-HR" sz="4400" b="1" i="1" dirty="0" smtClean="0"/>
              <a:t>VJEŽBAJ </a:t>
            </a:r>
            <a:r>
              <a:rPr lang="hr-HR" sz="4400" b="1" i="1" dirty="0" smtClean="0"/>
              <a:t>DA BI BIO MOĆAN”</a:t>
            </a:r>
          </a:p>
          <a:p>
            <a:pPr marL="0" indent="0" algn="ctr">
              <a:buNone/>
            </a:pPr>
            <a:r>
              <a:rPr lang="hr-HR" sz="4400" b="1" i="1" dirty="0" smtClean="0"/>
              <a:t>„VJEŽBAJ DA BI BIO ZDRAV”</a:t>
            </a:r>
          </a:p>
          <a:p>
            <a:pPr marL="0" indent="0" algn="ctr">
              <a:buNone/>
            </a:pPr>
            <a:r>
              <a:rPr lang="hr-HR" sz="4400" b="1" i="1" dirty="0" smtClean="0"/>
              <a:t>       „</a:t>
            </a:r>
            <a:r>
              <a:rPr lang="hr-HR" sz="4400" b="1" i="1" dirty="0" smtClean="0"/>
              <a:t>VJEŽBAJ DA BI BIO SPOSOBAN</a:t>
            </a:r>
            <a:r>
              <a:rPr lang="hr-HR" sz="4400" dirty="0" smtClean="0"/>
              <a:t>”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4167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5"/>
            <a:ext cx="12192000" cy="6858000"/>
          </a:xfrm>
        </p:spPr>
      </p:pic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>
            <a:off x="790074" y="148558"/>
            <a:ext cx="10515600" cy="1325563"/>
          </a:xfrm>
        </p:spPr>
        <p:txBody>
          <a:bodyPr/>
          <a:lstStyle/>
          <a:p>
            <a:pPr algn="ctr"/>
            <a:r>
              <a:rPr lang="hr-HR" dirty="0" smtClean="0"/>
              <a:t>HVALA NA PAŽNJI!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330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8543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4327" y="76367"/>
            <a:ext cx="10515600" cy="1325563"/>
          </a:xfrm>
        </p:spPr>
        <p:txBody>
          <a:bodyPr/>
          <a:lstStyle/>
          <a:p>
            <a:r>
              <a:rPr lang="hr-HR" dirty="0" smtClean="0"/>
              <a:t>SPORTSKI PROGRAM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4327" y="1099127"/>
            <a:ext cx="5666873" cy="5695457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 smtClean="0">
                <a:latin typeface="Arial Narrow" panose="020B0606020202030204" pitchFamily="34" charset="0"/>
              </a:rPr>
              <a:t>Utječe pozitivno na cjelokupno psihofizičko zdravlje djeteta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45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20" y="1341522"/>
            <a:ext cx="7162799" cy="551647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9979" y="84388"/>
            <a:ext cx="10515600" cy="1325563"/>
          </a:xfrm>
        </p:spPr>
        <p:txBody>
          <a:bodyPr/>
          <a:lstStyle/>
          <a:p>
            <a:r>
              <a:rPr lang="hr-HR" dirty="0" smtClean="0"/>
              <a:t>SPORTSKI PROGRAM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49979" y="1544888"/>
            <a:ext cx="3893158" cy="4351338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Pod vodstvom kineziologa djeca prolaze osnove najvažnijih sportova za motorički razvoj </a:t>
            </a:r>
            <a:endParaRPr lang="hr-HR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CILJEVI I ZADAĆE SPORTSKOG PROGRAMA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98" y="1825625"/>
            <a:ext cx="3591425" cy="4788568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1825624"/>
            <a:ext cx="3611479" cy="481530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24" y="1825625"/>
            <a:ext cx="3591426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CILJEVI: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Arial Narrow" panose="020B0606020202030204" pitchFamily="34" charset="0"/>
              </a:rPr>
              <a:t>Razvoj koordinacije tijela u </a:t>
            </a:r>
            <a:r>
              <a:rPr lang="hr-HR" dirty="0" smtClean="0">
                <a:latin typeface="Arial Narrow" panose="020B0606020202030204" pitchFamily="34" charset="0"/>
              </a:rPr>
              <a:t>prostoru</a:t>
            </a:r>
          </a:p>
          <a:p>
            <a:r>
              <a:rPr lang="hr-HR" dirty="0" smtClean="0">
                <a:latin typeface="Arial Narrow" panose="020B0606020202030204" pitchFamily="34" charset="0"/>
              </a:rPr>
              <a:t>Poticajno </a:t>
            </a:r>
            <a:r>
              <a:rPr lang="hr-HR" dirty="0">
                <a:latin typeface="Arial Narrow" panose="020B0606020202030204" pitchFamily="34" charset="0"/>
              </a:rPr>
              <a:t>djelovati na pravilan rast i razvoj </a:t>
            </a:r>
            <a:r>
              <a:rPr lang="hr-HR" dirty="0" err="1">
                <a:latin typeface="Arial Narrow" panose="020B0606020202030204" pitchFamily="34" charset="0"/>
              </a:rPr>
              <a:t>lokomotornog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smtClean="0">
                <a:latin typeface="Arial Narrow" panose="020B0606020202030204" pitchFamily="34" charset="0"/>
              </a:rPr>
              <a:t>sustava</a:t>
            </a:r>
            <a:endParaRPr lang="hr-HR" dirty="0">
              <a:latin typeface="Arial Narrow" panose="020B0606020202030204" pitchFamily="34" charset="0"/>
            </a:endParaRPr>
          </a:p>
          <a:p>
            <a:r>
              <a:rPr lang="hr-HR" dirty="0" smtClean="0">
                <a:latin typeface="Arial Narrow" panose="020B0606020202030204" pitchFamily="34" charset="0"/>
              </a:rPr>
              <a:t>Učenje </a:t>
            </a:r>
            <a:r>
              <a:rPr lang="hr-HR" dirty="0">
                <a:latin typeface="Arial Narrow" panose="020B0606020202030204" pitchFamily="34" charset="0"/>
              </a:rPr>
              <a:t>pravilnog izvođenja jednostavnih motoričkih </a:t>
            </a:r>
            <a:r>
              <a:rPr lang="hr-HR" dirty="0" smtClean="0">
                <a:latin typeface="Arial Narrow" panose="020B0606020202030204" pitchFamily="34" charset="0"/>
              </a:rPr>
              <a:t>zadataka</a:t>
            </a:r>
            <a:endParaRPr lang="hr-HR" dirty="0">
              <a:latin typeface="Arial Narrow" panose="020B0606020202030204" pitchFamily="34" charset="0"/>
            </a:endParaRPr>
          </a:p>
          <a:p>
            <a:r>
              <a:rPr lang="hr-HR" dirty="0" smtClean="0">
                <a:latin typeface="Arial Narrow" panose="020B0606020202030204" pitchFamily="34" charset="0"/>
              </a:rPr>
              <a:t>Razviti </a:t>
            </a:r>
            <a:r>
              <a:rPr lang="hr-HR" dirty="0">
                <a:latin typeface="Arial Narrow" panose="020B0606020202030204" pitchFamily="34" charset="0"/>
              </a:rPr>
              <a:t>suradničke odnose s ostalom </a:t>
            </a:r>
            <a:r>
              <a:rPr lang="hr-HR" dirty="0" smtClean="0">
                <a:latin typeface="Arial Narrow" panose="020B0606020202030204" pitchFamily="34" charset="0"/>
              </a:rPr>
              <a:t>djecom</a:t>
            </a:r>
          </a:p>
          <a:p>
            <a:r>
              <a:rPr lang="hr-HR" dirty="0" smtClean="0">
                <a:latin typeface="Arial Narrow" panose="020B0606020202030204" pitchFamily="34" charset="0"/>
              </a:rPr>
              <a:t>Razvoj </a:t>
            </a:r>
            <a:r>
              <a:rPr lang="hr-HR" dirty="0">
                <a:latin typeface="Arial Narrow" panose="020B0606020202030204" pitchFamily="34" charset="0"/>
              </a:rPr>
              <a:t>svijesti djeteta o ulozi i značenju svakodnevnog vježbanja na sadašnji, ali i budući stil života i zdravlje</a:t>
            </a:r>
            <a:r>
              <a:rPr lang="hr-HR" dirty="0" smtClean="0">
                <a:latin typeface="Arial Narrow" panose="020B0606020202030204" pitchFamily="34" charset="0"/>
              </a:rPr>
              <a:t>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835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8" y="1147011"/>
            <a:ext cx="7379367" cy="553452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0895" y="124494"/>
            <a:ext cx="10515600" cy="1325563"/>
          </a:xfrm>
        </p:spPr>
        <p:txBody>
          <a:bodyPr/>
          <a:lstStyle/>
          <a:p>
            <a:r>
              <a:rPr lang="hr-HR" dirty="0" smtClean="0"/>
              <a:t>ZADAĆE PROGRAMA: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1432" y="1961983"/>
            <a:ext cx="4125768" cy="4351338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hr-HR" dirty="0" smtClean="0">
              <a:latin typeface="Arial Narrow" panose="020B0606020202030204" pitchFamily="34" charset="0"/>
            </a:endParaRPr>
          </a:p>
          <a:p>
            <a:r>
              <a:rPr lang="hr-HR" dirty="0" smtClean="0">
                <a:latin typeface="Arial Narrow" panose="020B0606020202030204" pitchFamily="34" charset="0"/>
              </a:rPr>
              <a:t>Poticati </a:t>
            </a:r>
            <a:r>
              <a:rPr lang="hr-HR" dirty="0">
                <a:latin typeface="Arial Narrow" panose="020B0606020202030204" pitchFamily="34" charset="0"/>
              </a:rPr>
              <a:t>prirodne oblike kretanja i razvijati taktilnu, mišićnu i zglobnu osjetljivost</a:t>
            </a:r>
            <a:r>
              <a:rPr lang="hr-HR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hr-HR" dirty="0">
                <a:latin typeface="Arial Narrow" panose="020B0606020202030204" pitchFamily="34" charset="0"/>
              </a:rPr>
              <a:t>Razvijati i usavršavati motoričke sposobnosti djece – koordinaciju, </a:t>
            </a:r>
            <a:r>
              <a:rPr lang="hr-HR" dirty="0" smtClean="0">
                <a:latin typeface="Arial Narrow" panose="020B0606020202030204" pitchFamily="34" charset="0"/>
              </a:rPr>
              <a:t>ravnotežu, preciznost</a:t>
            </a:r>
            <a:r>
              <a:rPr lang="hr-HR" dirty="0">
                <a:latin typeface="Arial Narrow" panose="020B0606020202030204" pitchFamily="34" charset="0"/>
              </a:rPr>
              <a:t>, gipkost, brzinu i </a:t>
            </a:r>
            <a:r>
              <a:rPr lang="hr-HR" dirty="0" smtClean="0">
                <a:latin typeface="Arial Narrow" panose="020B0606020202030204" pitchFamily="34" charset="0"/>
              </a:rPr>
              <a:t>snagu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2979" y="-210637"/>
            <a:ext cx="10515600" cy="1325563"/>
          </a:xfrm>
        </p:spPr>
        <p:txBody>
          <a:bodyPr/>
          <a:lstStyle/>
          <a:p>
            <a:r>
              <a:rPr lang="hr-HR" dirty="0" smtClean="0"/>
              <a:t>ZADAĆE PROGRAMA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76212" y="1825625"/>
            <a:ext cx="5177588" cy="3307849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hr-HR" dirty="0" smtClean="0">
              <a:latin typeface="Arial Narrow" panose="020B0606020202030204" pitchFamily="34" charset="0"/>
            </a:endParaRPr>
          </a:p>
          <a:p>
            <a:r>
              <a:rPr lang="hr-HR" dirty="0" smtClean="0">
                <a:latin typeface="Arial Narrow" panose="020B0606020202030204" pitchFamily="34" charset="0"/>
              </a:rPr>
              <a:t>Razvijati </a:t>
            </a:r>
            <a:r>
              <a:rPr lang="hr-HR" dirty="0">
                <a:latin typeface="Arial Narrow" panose="020B0606020202030204" pitchFamily="34" charset="0"/>
              </a:rPr>
              <a:t>djetetove spoznaje o vlastitim psiho-fizičkim mogućnostima, </a:t>
            </a:r>
            <a:r>
              <a:rPr lang="hr-HR" dirty="0" smtClean="0">
                <a:latin typeface="Arial Narrow" panose="020B0606020202030204" pitchFamily="34" charset="0"/>
              </a:rPr>
              <a:t>sigurnosti, samopouzdanju </a:t>
            </a:r>
            <a:r>
              <a:rPr lang="hr-HR" dirty="0">
                <a:latin typeface="Arial Narrow" panose="020B0606020202030204" pitchFamily="34" charset="0"/>
              </a:rPr>
              <a:t>i pozitivnoj slici o sebi.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9" y="890337"/>
            <a:ext cx="5255317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bin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TM04033923[[fn=Dubina]]</Template>
  <TotalTime>336</TotalTime>
  <Words>539</Words>
  <Application>Microsoft Office PowerPoint</Application>
  <PresentationFormat>Široki zaslon</PresentationFormat>
  <Paragraphs>84</Paragraphs>
  <Slides>33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37" baseType="lpstr">
      <vt:lpstr>Arial</vt:lpstr>
      <vt:lpstr>Arial Narrow</vt:lpstr>
      <vt:lpstr>Corbel</vt:lpstr>
      <vt:lpstr>Dubina</vt:lpstr>
      <vt:lpstr>SPORTSKI PROGRAM </vt:lpstr>
      <vt:lpstr>SADRŽAJ </vt:lpstr>
      <vt:lpstr>SPORTSKI PROGRAM</vt:lpstr>
      <vt:lpstr>SPORTSKI PROGRAM</vt:lpstr>
      <vt:lpstr>SPORTSKI PROGRAM</vt:lpstr>
      <vt:lpstr>CILJEVI I ZADAĆE SPORTSKOG PROGRAMA</vt:lpstr>
      <vt:lpstr>CILJEVI:</vt:lpstr>
      <vt:lpstr>ZADAĆE PROGRAMA:</vt:lpstr>
      <vt:lpstr>ZADAĆE PROGRAMA</vt:lpstr>
      <vt:lpstr>ZADAĆE PROGRAMA</vt:lpstr>
      <vt:lpstr>ZADAĆE PROGRAMA</vt:lpstr>
      <vt:lpstr>PLAN I PROGRAM</vt:lpstr>
      <vt:lpstr>PLAN I PROGRAM</vt:lpstr>
      <vt:lpstr>PLAN I PROGRAM</vt:lpstr>
      <vt:lpstr>PowerPointova prezentacija</vt:lpstr>
      <vt:lpstr>ŠTO SMO RADILI?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ULOGA RODITELJA</vt:lpstr>
      <vt:lpstr>PowerPointova prezentacija</vt:lpstr>
      <vt:lpstr>PowerPointova prezentacija</vt:lpstr>
      <vt:lpstr>HVALA NA PAŽNJI!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SPORTSKI PROGRAM</dc:title>
  <dc:creator>vijecnik9@kutjevo.hr</dc:creator>
  <cp:lastModifiedBy>vijecnik9@kutjevo.hr</cp:lastModifiedBy>
  <cp:revision>33</cp:revision>
  <dcterms:created xsi:type="dcterms:W3CDTF">2023-06-27T15:55:26Z</dcterms:created>
  <dcterms:modified xsi:type="dcterms:W3CDTF">2023-06-28T16:26:26Z</dcterms:modified>
</cp:coreProperties>
</file>